
<file path=[Content_Types].xml><?xml version="1.0" encoding="utf-8"?>
<Types xmlns="http://schemas.openxmlformats.org/package/2006/content-types">
  <Default Extension="emf" ContentType="image/x-emf"/>
  <Default Extension="gif" ContentType="image/gif"/>
  <Default Extension="jfif" ContentType="image/pn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92" r:id="rId2"/>
    <p:sldMasterId id="2147483707" r:id="rId3"/>
  </p:sldMasterIdLst>
  <p:notesMasterIdLst>
    <p:notesMasterId r:id="rId33"/>
  </p:notesMasterIdLst>
  <p:handoutMasterIdLst>
    <p:handoutMasterId r:id="rId34"/>
  </p:handoutMasterIdLst>
  <p:sldIdLst>
    <p:sldId id="394" r:id="rId4"/>
    <p:sldId id="395" r:id="rId5"/>
    <p:sldId id="598" r:id="rId6"/>
    <p:sldId id="306" r:id="rId7"/>
    <p:sldId id="396" r:id="rId8"/>
    <p:sldId id="495" r:id="rId9"/>
    <p:sldId id="496" r:id="rId10"/>
    <p:sldId id="497" r:id="rId11"/>
    <p:sldId id="579" r:id="rId12"/>
    <p:sldId id="471" r:id="rId13"/>
    <p:sldId id="492" r:id="rId14"/>
    <p:sldId id="480" r:id="rId15"/>
    <p:sldId id="406" r:id="rId16"/>
    <p:sldId id="498" r:id="rId17"/>
    <p:sldId id="413" r:id="rId18"/>
    <p:sldId id="493" r:id="rId19"/>
    <p:sldId id="588" r:id="rId20"/>
    <p:sldId id="590" r:id="rId21"/>
    <p:sldId id="499" r:id="rId22"/>
    <p:sldId id="597" r:id="rId23"/>
    <p:sldId id="593" r:id="rId24"/>
    <p:sldId id="415" r:id="rId25"/>
    <p:sldId id="500" r:id="rId26"/>
    <p:sldId id="501" r:id="rId27"/>
    <p:sldId id="475" r:id="rId28"/>
    <p:sldId id="456" r:id="rId29"/>
    <p:sldId id="504" r:id="rId30"/>
    <p:sldId id="506" r:id="rId31"/>
    <p:sldId id="50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Секция по подразбиране" id="{F97034A7-0AA4-4C0E-BC1E-69AC1EDF2C40}">
          <p14:sldIdLst>
            <p14:sldId id="394"/>
            <p14:sldId id="395"/>
            <p14:sldId id="598"/>
            <p14:sldId id="306"/>
          </p14:sldIdLst>
        </p14:section>
        <p14:section name="Цели на Курса и Учебна Програма" id="{58A7B720-762B-4C31-A0A3-F5B1197C5D38}">
          <p14:sldIdLst>
            <p14:sldId id="396"/>
            <p14:sldId id="495"/>
            <p14:sldId id="496"/>
            <p14:sldId id="497"/>
            <p14:sldId id="579"/>
          </p14:sldIdLst>
        </p14:section>
        <p14:section name="Преподаватели" id="{41D75314-97D7-4BAB-A5D2-4AF57D0EE7E8}">
          <p14:sldIdLst>
            <p14:sldId id="471"/>
            <p14:sldId id="492"/>
            <p14:sldId id="480"/>
          </p14:sldIdLst>
        </p14:section>
        <p14:section name="Домашни, Изпити и Оценяване" id="{3458531F-966A-4107-B315-52D8109777A8}">
          <p14:sldIdLst>
            <p14:sldId id="406"/>
            <p14:sldId id="498"/>
            <p14:sldId id="413"/>
            <p14:sldId id="493"/>
            <p14:sldId id="588"/>
            <p14:sldId id="590"/>
            <p14:sldId id="499"/>
            <p14:sldId id="597"/>
            <p14:sldId id="593"/>
          </p14:sldIdLst>
        </p14:section>
        <p14:section name="Учебни Ресурси" id="{1A7393E3-112E-462B-977C-549E2710AAA9}">
          <p14:sldIdLst>
            <p14:sldId id="415"/>
            <p14:sldId id="500"/>
            <p14:sldId id="501"/>
            <p14:sldId id="475"/>
            <p14:sldId id="456"/>
            <p14:sldId id="504"/>
            <p14:sldId id="506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A40D"/>
    <a:srgbClr val="464646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51" autoAdjust="0"/>
    <p:restoredTop sz="95214" autoAdjust="0"/>
  </p:normalViewPr>
  <p:slideViewPr>
    <p:cSldViewPr showGuides="1">
      <p:cViewPr varScale="1">
        <p:scale>
          <a:sx n="82" d="100"/>
          <a:sy n="82" d="100"/>
        </p:scale>
        <p:origin x="302" y="5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sislava Topuzakova" userId="3992f0759b71ec9c" providerId="LiveId" clId="{1C0A8722-0B5A-435F-AE1F-523FB973532F}"/>
    <pc:docChg chg="modSld sldOrd">
      <pc:chgData name="Desislava Topuzakova" userId="3992f0759b71ec9c" providerId="LiveId" clId="{1C0A8722-0B5A-435F-AE1F-523FB973532F}" dt="2020-12-25T15:16:00.351" v="7" actId="20577"/>
      <pc:docMkLst>
        <pc:docMk/>
      </pc:docMkLst>
      <pc:sldChg chg="ord">
        <pc:chgData name="Desislava Topuzakova" userId="3992f0759b71ec9c" providerId="LiveId" clId="{1C0A8722-0B5A-435F-AE1F-523FB973532F}" dt="2020-12-25T15:06:56.258" v="1"/>
        <pc:sldMkLst>
          <pc:docMk/>
          <pc:sldMk cId="2258374474" sldId="492"/>
        </pc:sldMkLst>
      </pc:sldChg>
      <pc:sldChg chg="modSp mod">
        <pc:chgData name="Desislava Topuzakova" userId="3992f0759b71ec9c" providerId="LiveId" clId="{1C0A8722-0B5A-435F-AE1F-523FB973532F}" dt="2020-12-25T15:16:00.351" v="7" actId="20577"/>
        <pc:sldMkLst>
          <pc:docMk/>
          <pc:sldMk cId="3695899470" sldId="598"/>
        </pc:sldMkLst>
        <pc:spChg chg="mod">
          <ac:chgData name="Desislava Topuzakova" userId="3992f0759b71ec9c" providerId="LiveId" clId="{1C0A8722-0B5A-435F-AE1F-523FB973532F}" dt="2020-12-25T15:16:00.351" v="7" actId="20577"/>
          <ac:spMkLst>
            <pc:docMk/>
            <pc:sldMk cId="3695899470" sldId="598"/>
            <ac:spMk id="3" creationId="{A05561BD-1601-4293-BF90-60C955360F4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4.3.2021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74C06E34-6B9E-4D79-865B-0013A1B2EDF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59913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4A82F92-B8F0-4F57-A44E-A7C726B4E1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535252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0751B556-48F4-424E-A761-4FB87DFC7F3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525065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FC85FFA-4B74-43F4-9C9F-F3386A502B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3311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FC85FFA-4B74-43F4-9C9F-F3386A502B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530950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E14EA5F9-F46F-4BCA-A9B2-858D20E08C0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562098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683E8B22-2865-4060-B721-877FB0CC7D6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1580576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65DD643B-2DBD-4248-96A0-E4ACDFCCDCB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004960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EE5E74A-3D3E-4FDA-BA0D-2CD6F5DB3C3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4786886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8C0309EB-3D69-4034-A06A-17C0329BF34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011037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A8B5A7A4-2B59-4265-89B8-DCF304A9BF6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92984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E9576A59-C8E7-46CC-9786-3749D85C7D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19089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</a:t>
            </a:r>
            <a:r>
              <a:rPr lang="en-US" dirty="0" err="1"/>
              <a:t>SoftUni</a:t>
            </a:r>
            <a:r>
              <a:rPr lang="en-US" dirty="0"/>
              <a:t> -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519502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AD357AE-E72D-49BB-8836-B2F63947920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579483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973F19B-66D6-4660-8883-A01A7D8FA3B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771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E3453F45-49F3-43AF-AFC7-C8C4348D776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015957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60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 Software University Foundation – </a:t>
            </a:r>
            <a:r>
              <a:rPr kumimoji="0" lang="en-US" sz="10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http://softuni.org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work is licensed under the </a:t>
            </a:r>
            <a:r>
              <a:rPr kumimoji="0" lang="en-US" sz="1000" b="0" i="0" u="sng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Creative Commons Attribution-NonCommercial-ShareAlike</a:t>
            </a:r>
            <a:r>
              <a:rPr kumimoji="0" lang="en-US" sz="1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license.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7560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F842BFB-CC0D-4EC3-A7AB-0EBD4828F2F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8506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12.png"/><Relationship Id="rId12" Type="http://schemas.openxmlformats.org/officeDocument/2006/relationships/image" Target="../media/image32.png"/><Relationship Id="rId2" Type="http://schemas.openxmlformats.org/officeDocument/2006/relationships/image" Target="../media/image1.emf"/><Relationship Id="rId16" Type="http://schemas.openxmlformats.org/officeDocument/2006/relationships/image" Target="../media/image3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15.png"/><Relationship Id="rId15" Type="http://schemas.openxmlformats.org/officeDocument/2006/relationships/image" Target="../media/image35.png"/><Relationship Id="rId10" Type="http://schemas.openxmlformats.org/officeDocument/2006/relationships/image" Target="../media/image9.png"/><Relationship Id="rId4" Type="http://schemas.openxmlformats.org/officeDocument/2006/relationships/image" Target="../media/image26.png"/><Relationship Id="rId9" Type="http://schemas.openxmlformats.org/officeDocument/2006/relationships/image" Target="../media/image10.png"/><Relationship Id="rId14" Type="http://schemas.openxmlformats.org/officeDocument/2006/relationships/image" Target="../media/image34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4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26.png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42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4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26.png"/><Relationship Id="rId10" Type="http://schemas.openxmlformats.org/officeDocument/2006/relationships/image" Target="../media/image46.png"/><Relationship Id="rId4" Type="http://schemas.openxmlformats.org/officeDocument/2006/relationships/image" Target="../media/image4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48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50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6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9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6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1.png"/><Relationship Id="rId7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15.png"/><Relationship Id="rId10" Type="http://schemas.openxmlformats.org/officeDocument/2006/relationships/image" Target="../media/image9.png"/><Relationship Id="rId4" Type="http://schemas.openxmlformats.org/officeDocument/2006/relationships/image" Target="../media/image26.png"/><Relationship Id="rId9" Type="http://schemas.openxmlformats.org/officeDocument/2006/relationships/image" Target="../media/image10.pn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5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6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dirty="0"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. 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705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3/4/2021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85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837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3/4/2021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2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3/4/2021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5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7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880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3/4/2021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71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52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3/4/2021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721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9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02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04962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270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3/4/2021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62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81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3/4/2021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92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3/4/2021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5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3/4/2021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2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024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3/4/2021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2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3/4/2021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7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3/4/2021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569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57916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3/4/2021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773" y="304800"/>
            <a:ext cx="2139132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01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77" r:id="rId8"/>
    <p:sldLayoutId id="2147483683" r:id="rId9"/>
    <p:sldLayoutId id="2147483685" r:id="rId10"/>
    <p:sldLayoutId id="2147483686" r:id="rId11"/>
    <p:sldLayoutId id="2147483687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3/4/2021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6625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3/4/2021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6220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png"/><Relationship Id="rId4" Type="http://schemas.openxmlformats.org/officeDocument/2006/relationships/hyperlink" Target="https://softuni.bg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oftuni.bg/forum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3321/programming-basics-with-javascript-march-2021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hyperlink" Target="https://js-book.softuni.bg/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hyperlink" Target="https://code.visualstudio.com/" TargetMode="External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oftuni.bg/downloads/svn/programming-basics/Resources/Programming%20Basics%20JavaScript/0.%20PB-JS-Introduction-And-Welcoming/0.1.Visual-Studio-Code-Installation-Guidelines.docx" TargetMode="External"/><Relationship Id="rId5" Type="http://schemas.openxmlformats.org/officeDocument/2006/relationships/hyperlink" Target="https://jsfiddle.net/" TargetMode="External"/><Relationship Id="rId4" Type="http://schemas.openxmlformats.org/officeDocument/2006/relationships/hyperlink" Target="https://www.jetbrains.com/webstorm/" TargetMode="External"/><Relationship Id="rId9" Type="http://schemas.openxmlformats.org/officeDocument/2006/relationships/image" Target="../media/image9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2.png"/><Relationship Id="rId4" Type="http://schemas.openxmlformats.org/officeDocument/2006/relationships/hyperlink" Target="https://softuni.bg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hyperlink" Target="https://motion-software.com/" TargetMode="External"/><Relationship Id="rId18" Type="http://schemas.openxmlformats.org/officeDocument/2006/relationships/image" Target="../media/image67.png"/><Relationship Id="rId26" Type="http://schemas.openxmlformats.org/officeDocument/2006/relationships/image" Target="../media/image71.jfif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www.tek-experts.com/" TargetMode="External"/><Relationship Id="rId7" Type="http://schemas.openxmlformats.org/officeDocument/2006/relationships/hyperlink" Target="https://www.sbtech.com/" TargetMode="External"/><Relationship Id="rId12" Type="http://schemas.openxmlformats.org/officeDocument/2006/relationships/image" Target="../media/image64.png"/><Relationship Id="rId17" Type="http://schemas.openxmlformats.org/officeDocument/2006/relationships/hyperlink" Target="https://www.xs-software.com/" TargetMode="External"/><Relationship Id="rId25" Type="http://schemas.openxmlformats.org/officeDocument/2006/relationships/hyperlink" Target="https://www.softwaregroup.com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6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jfif"/><Relationship Id="rId11" Type="http://schemas.openxmlformats.org/officeDocument/2006/relationships/hyperlink" Target="http://smartit.bg/" TargetMode="External"/><Relationship Id="rId24" Type="http://schemas.openxmlformats.org/officeDocument/2006/relationships/image" Target="../media/image70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coca-colahellenic.com/" TargetMode="External"/><Relationship Id="rId23" Type="http://schemas.openxmlformats.org/officeDocument/2006/relationships/hyperlink" Target="https://www.telenor.bg/" TargetMode="External"/><Relationship Id="rId10" Type="http://schemas.openxmlformats.org/officeDocument/2006/relationships/image" Target="../media/image63.png"/><Relationship Id="rId19" Type="http://schemas.openxmlformats.org/officeDocument/2006/relationships/hyperlink" Target="https://www.zuehlke.com/" TargetMode="External"/><Relationship Id="rId4" Type="http://schemas.openxmlformats.org/officeDocument/2006/relationships/image" Target="../media/image60.png"/><Relationship Id="rId9" Type="http://schemas.openxmlformats.org/officeDocument/2006/relationships/hyperlink" Target="http://www.postbank.bg/" TargetMode="External"/><Relationship Id="rId14" Type="http://schemas.openxmlformats.org/officeDocument/2006/relationships/image" Target="../media/image65.jpeg"/><Relationship Id="rId22" Type="http://schemas.openxmlformats.org/officeDocument/2006/relationships/image" Target="../media/image69.png"/><Relationship Id="rId27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20CAD-4D33-470F-87FF-6E4C222A90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43191" y="6283395"/>
            <a:ext cx="2950749" cy="3517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hlinkClick r:id="rId3"/>
              </a:rPr>
              <a:t>www.softuni.bg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8643191" y="5931641"/>
            <a:ext cx="2950749" cy="351754"/>
          </a:xfrm>
        </p:spPr>
        <p:txBody>
          <a:bodyPr/>
          <a:lstStyle/>
          <a:p>
            <a:r>
              <a:rPr lang="bg-BG" sz="1800" dirty="0"/>
              <a:t>Софтуерен университет</a:t>
            </a:r>
            <a:endParaRPr lang="en-US" sz="18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B4D3B5-E13C-4408-A045-3127D4436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082" y="5377460"/>
            <a:ext cx="3137440" cy="444536"/>
          </a:xfrm>
        </p:spPr>
        <p:txBody>
          <a:bodyPr/>
          <a:lstStyle/>
          <a:p>
            <a:r>
              <a:rPr lang="bg-BG" dirty="0"/>
              <a:t>Преподавателски екип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A8F4FB-BB44-48ED-8C9C-7C2A71BFFF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bg-BG" dirty="0"/>
              <a:t>СофтУни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Откриване на курса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68274" y="367491"/>
            <a:ext cx="10962447" cy="882654"/>
          </a:xfrm>
        </p:spPr>
        <p:txBody>
          <a:bodyPr>
            <a:normAutofit/>
          </a:bodyPr>
          <a:lstStyle/>
          <a:p>
            <a:r>
              <a:rPr lang="bg-BG" dirty="0"/>
              <a:t>Основи на програмирането</a:t>
            </a:r>
            <a:r>
              <a:rPr lang="en-US" dirty="0"/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FB690BE-C0F6-4280-AB59-3B1BE24780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08" y="2533321"/>
            <a:ext cx="2212117" cy="551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364C5E-F929-4C81-A229-261F876626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758" y="2431261"/>
            <a:ext cx="1995478" cy="199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0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Ð ÐµÐ·ÑÐ»ÑÐ°Ñ Ñ Ð¸Ð·Ð¾Ð±ÑÐ°Ð¶ÐµÐ½Ð¸Ðµ Ð·Ð° lecture png">
            <a:extLst>
              <a:ext uri="{FF2B5EF4-FFF2-40B4-BE49-F238E27FC236}">
                <a16:creationId xmlns:a16="http://schemas.microsoft.com/office/drawing/2014/main" id="{1316E379-60D6-43AE-8A90-18B5941D6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42207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E49BE8-6F84-490C-B794-E3E75048207C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85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752601"/>
            <a:ext cx="8434388" cy="45878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600" b="1" dirty="0">
                <a:solidFill>
                  <a:schemeClr val="tx2">
                    <a:lumMod val="75000"/>
                  </a:schemeClr>
                </a:solidFill>
              </a:rPr>
              <a:t>Тодор Стоянов</a:t>
            </a:r>
            <a:endParaRPr lang="en-US" sz="3600" b="1" dirty="0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200" dirty="0"/>
              <a:t>Преподавател и топ студент </a:t>
            </a:r>
            <a:br>
              <a:rPr lang="bg-BG" sz="3200" dirty="0"/>
            </a:br>
            <a:r>
              <a:rPr lang="bg-BG" sz="3200" dirty="0"/>
              <a:t>в СофтУни</a:t>
            </a:r>
            <a:r>
              <a:rPr lang="en-US" sz="3200" dirty="0"/>
              <a:t>: Java </a:t>
            </a:r>
            <a:r>
              <a:rPr lang="bg-BG" sz="3200" dirty="0"/>
              <a:t>и </a:t>
            </a:r>
            <a:r>
              <a:rPr lang="en-US" sz="3200" dirty="0"/>
              <a:t>JavaScript</a:t>
            </a:r>
            <a:endParaRPr lang="bg-BG" sz="3200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200" dirty="0"/>
              <a:t>Junior JavaScript Developer</a:t>
            </a:r>
            <a:endParaRPr lang="bg-BG" sz="3200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200" dirty="0"/>
              <a:t>Опит като системен администратор</a:t>
            </a:r>
            <a:endParaRPr lang="en-US" sz="3200" dirty="0"/>
          </a:p>
          <a:p>
            <a:pPr marL="0" indent="-761386">
              <a:lnSpc>
                <a:spcPct val="100000"/>
              </a:lnSpc>
              <a:buClr>
                <a:schemeClr val="tx1"/>
              </a:buClr>
              <a:buSzPct val="100000"/>
            </a:pPr>
            <a:endParaRPr lang="bg-BG" sz="3600" dirty="0"/>
          </a:p>
          <a:p>
            <a:pPr marL="304747" lvl="2" indent="0">
              <a:lnSpc>
                <a:spcPct val="100000"/>
              </a:lnSpc>
              <a:buClr>
                <a:srgbClr val="F2B254"/>
              </a:buClr>
              <a:buSzPct val="100000"/>
              <a:buNone/>
            </a:pPr>
            <a:endParaRPr lang="bg-BG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bg-BG" sz="3200" dirty="0"/>
          </a:p>
          <a:p>
            <a:pPr>
              <a:lnSpc>
                <a:spcPct val="100000"/>
              </a:lnSpc>
            </a:pP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Преподаватели</a:t>
            </a:r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563400" y="6397195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11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BBA654-E82F-40F8-AA5F-D68110EE0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1899000"/>
            <a:ext cx="3352800" cy="3352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5837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524001"/>
            <a:ext cx="8434388" cy="45878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600" b="1" dirty="0">
                <a:solidFill>
                  <a:schemeClr val="tx2">
                    <a:lumMod val="75000"/>
                  </a:schemeClr>
                </a:solidFill>
              </a:rPr>
              <a:t>Ивайло Димитров</a:t>
            </a:r>
            <a:endParaRPr lang="en-US" sz="3600" b="1" dirty="0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200" dirty="0"/>
              <a:t>Game Developer</a:t>
            </a:r>
            <a:endParaRPr lang="bg-BG" sz="3200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200" dirty="0"/>
              <a:t>Дългогодишен </a:t>
            </a:r>
            <a:r>
              <a:rPr lang="bg-BG" sz="3200" dirty="0" err="1"/>
              <a:t>трейнър</a:t>
            </a:r>
            <a:r>
              <a:rPr lang="bg-BG" sz="3200" dirty="0"/>
              <a:t> в СофтУни</a:t>
            </a: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dirty="0"/>
              <a:t>Интереси в технологиите и спорта</a:t>
            </a: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dirty="0"/>
              <a:t>Професионален опит като системен </a:t>
            </a:r>
            <a:br>
              <a:rPr lang="bg-BG" dirty="0"/>
            </a:br>
            <a:r>
              <a:rPr lang="bg-BG" dirty="0"/>
              <a:t>администратор</a:t>
            </a:r>
            <a:endParaRPr lang="en-US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bg-BG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bg-BG" sz="3200" dirty="0"/>
          </a:p>
          <a:p>
            <a:pPr>
              <a:lnSpc>
                <a:spcPct val="100000"/>
              </a:lnSpc>
            </a:pP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12</a:t>
            </a:fld>
            <a:endParaRPr lang="en-US" dirty="0">
              <a:solidFill>
                <a:prstClr val="white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4ACDF7-9D95-4AF1-B2B6-D338A8045A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01000" y="1764000"/>
            <a:ext cx="3276600" cy="35094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4078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0AD04-6AF6-4BF7-B813-275F459231F7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Домашни, Изпити и Оценяване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BB002B-ED12-4D37-943B-9C9BBD480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1" y="1337389"/>
            <a:ext cx="2709775" cy="27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0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EB9688-3BF8-45AB-B6BA-0077631A5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23796" y="983404"/>
            <a:ext cx="10496648" cy="5546589"/>
          </a:xfrm>
        </p:spPr>
        <p:txBody>
          <a:bodyPr>
            <a:normAutofit/>
          </a:bodyPr>
          <a:lstStyle/>
          <a:p>
            <a:pPr lvl="1"/>
            <a:r>
              <a:rPr lang="bg-BG" sz="3600" dirty="0"/>
              <a:t>Упражненията са </a:t>
            </a:r>
            <a:r>
              <a:rPr lang="bg-BG" sz="3600" b="1" dirty="0">
                <a:solidFill>
                  <a:schemeClr val="bg1"/>
                </a:solidFill>
              </a:rPr>
              <a:t>много важни</a:t>
            </a:r>
            <a:r>
              <a:rPr lang="en-US" sz="3600" b="1" dirty="0">
                <a:solidFill>
                  <a:schemeClr val="bg1"/>
                </a:solidFill>
              </a:rPr>
              <a:t>!</a:t>
            </a:r>
          </a:p>
          <a:p>
            <a:pPr lvl="2"/>
            <a:r>
              <a:rPr lang="bg-BG" sz="3200" dirty="0"/>
              <a:t>Трябва да програмирате </a:t>
            </a:r>
            <a:r>
              <a:rPr lang="bg-BG" sz="3200" b="1" dirty="0">
                <a:solidFill>
                  <a:schemeClr val="bg1"/>
                </a:solidFill>
              </a:rPr>
              <a:t>всеки ден</a:t>
            </a:r>
            <a:r>
              <a:rPr lang="bg-BG" sz="3200" dirty="0">
                <a:solidFill>
                  <a:schemeClr val="bg1"/>
                </a:solidFill>
              </a:rPr>
              <a:t>!</a:t>
            </a:r>
            <a:endParaRPr lang="en-US" sz="3200" dirty="0">
              <a:solidFill>
                <a:schemeClr val="bg1"/>
              </a:solidFill>
            </a:endParaRPr>
          </a:p>
          <a:p>
            <a:pPr lvl="1"/>
            <a:r>
              <a:rPr lang="bg-BG" sz="3600" dirty="0"/>
              <a:t>Във всяко учебно занятие има </a:t>
            </a:r>
            <a:r>
              <a:rPr lang="bg-BG" sz="3600" b="1" dirty="0">
                <a:solidFill>
                  <a:schemeClr val="bg1"/>
                </a:solidFill>
              </a:rPr>
              <a:t>задачи</a:t>
            </a:r>
            <a:endParaRPr lang="en-US" sz="3600" b="1" dirty="0">
              <a:solidFill>
                <a:schemeClr val="bg1"/>
              </a:solidFill>
            </a:endParaRPr>
          </a:p>
          <a:p>
            <a:pPr lvl="2"/>
            <a:r>
              <a:rPr lang="bg-BG" sz="3200" dirty="0"/>
              <a:t>Решаваме част от тях</a:t>
            </a:r>
            <a:r>
              <a:rPr lang="en-US" sz="3200" dirty="0"/>
              <a:t> </a:t>
            </a:r>
            <a:r>
              <a:rPr lang="bg-BG" sz="3200" dirty="0"/>
              <a:t>по време на занятие</a:t>
            </a:r>
            <a:endParaRPr lang="en-US" sz="3200" dirty="0"/>
          </a:p>
          <a:p>
            <a:pPr lvl="2"/>
            <a:r>
              <a:rPr lang="bg-BG" sz="3200" dirty="0"/>
              <a:t>Решенията трябва да бъдат предадени в </a:t>
            </a:r>
            <a:r>
              <a:rPr lang="en-US" sz="3200" dirty="0"/>
              <a:t>Judge </a:t>
            </a:r>
            <a:r>
              <a:rPr lang="bg-BG" sz="3200" dirty="0"/>
              <a:t>системата</a:t>
            </a:r>
            <a:r>
              <a:rPr lang="en-US" sz="3200" dirty="0"/>
              <a:t>: </a:t>
            </a:r>
            <a:r>
              <a:rPr lang="en-US" sz="32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judge.softuni.bg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Упражнения и Домашни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2AD27558-0732-43DD-8C0F-B4D11CAF85B7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20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Всички изпити и домашни се </a:t>
            </a:r>
            <a:r>
              <a:rPr lang="bg-BG" b="1" dirty="0">
                <a:solidFill>
                  <a:schemeClr val="bg1"/>
                </a:solidFill>
              </a:rPr>
              <a:t>тестват автоматизирано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През онлайн </a:t>
            </a:r>
            <a:r>
              <a:rPr lang="en-US" dirty="0"/>
              <a:t>Judge </a:t>
            </a:r>
            <a:r>
              <a:rPr lang="bg-BG" dirty="0"/>
              <a:t>система: </a:t>
            </a:r>
            <a:r>
              <a:rPr lang="en-US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judge.softuni.bg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Ще я ползвате на всяко учебно занятие</a:t>
            </a:r>
            <a:endParaRPr lang="en-US" dirty="0"/>
          </a:p>
          <a:p>
            <a:pPr lvl="1"/>
            <a:r>
              <a:rPr lang="bg-BG" dirty="0"/>
              <a:t>Влиза се с вашия </a:t>
            </a:r>
            <a:r>
              <a:rPr lang="en-US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softuni.bg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bg-BG" dirty="0"/>
              <a:t>акаунт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Система за Онлайн Оценяване </a:t>
            </a:r>
            <a:endParaRPr lang="en-US" dirty="0"/>
          </a:p>
        </p:txBody>
      </p:sp>
      <p:pic>
        <p:nvPicPr>
          <p:cNvPr id="1026" name="Picture 2" descr="Ð ÐµÐ·ÑÐ»ÑÐ°Ñ Ñ Ð¸Ð·Ð¾Ð±ÑÐ°Ð¶ÐµÐ½Ð¸Ðµ Ð·Ð° judge png">
            <a:extLst>
              <a:ext uri="{FF2B5EF4-FFF2-40B4-BE49-F238E27FC236}">
                <a16:creationId xmlns:a16="http://schemas.microsoft.com/office/drawing/2014/main" id="{5AE423BD-5ED9-454A-BF60-132DFE41A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414" y="36576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E43D62CE-426E-4CBE-8D7E-05E339FCE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9742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 anchor="t">
            <a:normAutofit/>
          </a:bodyPr>
          <a:lstStyle/>
          <a:p>
            <a:pPr marL="456565" indent="-456565"/>
            <a:r>
              <a:rPr lang="bg-BG" sz="3200" dirty="0"/>
              <a:t>Качвате </a:t>
            </a:r>
            <a:r>
              <a:rPr lang="bg-BG" sz="3200" b="1" dirty="0">
                <a:solidFill>
                  <a:schemeClr val="bg1"/>
                </a:solidFill>
              </a:rPr>
              <a:t>сорс кода </a:t>
            </a:r>
            <a:r>
              <a:rPr lang="en-US" sz="3200" dirty="0"/>
              <a:t>(</a:t>
            </a:r>
            <a:r>
              <a:rPr lang="bg-BG" sz="3200" dirty="0"/>
              <a:t>програмата)</a:t>
            </a:r>
            <a:endParaRPr lang="en-US" sz="3200" dirty="0">
              <a:cs typeface="Calibri"/>
            </a:endParaRPr>
          </a:p>
          <a:p>
            <a:pPr marL="456565" indent="-456565"/>
            <a:r>
              <a:rPr lang="bg-BG" sz="3200" dirty="0"/>
              <a:t>Програмата се проверява с поредица </a:t>
            </a:r>
            <a:r>
              <a:rPr lang="bg-BG" sz="3200" b="1" dirty="0">
                <a:solidFill>
                  <a:schemeClr val="bg1"/>
                </a:solidFill>
              </a:rPr>
              <a:t>тестове</a:t>
            </a:r>
            <a:endParaRPr lang="bg-BG" sz="3200" b="1" dirty="0">
              <a:solidFill>
                <a:schemeClr val="bg1"/>
              </a:solidFill>
              <a:cs typeface="Calibri"/>
            </a:endParaRPr>
          </a:p>
          <a:p>
            <a:pPr marL="456565" indent="-456565"/>
            <a:r>
              <a:rPr lang="bg-BG" sz="3200" dirty="0"/>
              <a:t>За всеки успешен </a:t>
            </a:r>
            <a:br>
              <a:rPr lang="bg-BG" sz="3200" dirty="0">
                <a:cs typeface="Calibri"/>
              </a:rPr>
            </a:br>
            <a:r>
              <a:rPr lang="bg-BG" sz="3200" dirty="0"/>
              <a:t>тест получавате </a:t>
            </a:r>
            <a:r>
              <a:rPr lang="bg-BG" sz="3200" b="1" dirty="0">
                <a:solidFill>
                  <a:schemeClr val="bg1"/>
                </a:solidFill>
              </a:rPr>
              <a:t>точки</a:t>
            </a:r>
            <a:endParaRPr lang="en-US" sz="3200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Как Работи Тестването в</a:t>
            </a:r>
            <a:r>
              <a:rPr lang="en-US" sz="4000" dirty="0"/>
              <a:t> Judge </a:t>
            </a:r>
            <a:r>
              <a:rPr lang="bg-BG" sz="4000" dirty="0"/>
              <a:t>Системата</a:t>
            </a:r>
            <a:r>
              <a:rPr lang="en-US" sz="4000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2B0A7A-A46A-47C8-A726-420D14910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00" y="3953862"/>
            <a:ext cx="2081100" cy="7424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EAFE43-B6AE-42AE-B488-6E7B040E94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002" y="2639146"/>
            <a:ext cx="6554180" cy="3858992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8A163FF2-244E-4D88-8FE3-57EBACD9D8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1672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45294" y="862528"/>
            <a:ext cx="10134600" cy="57916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Курсът "Основи на програмирането" завършва с онлайн практически изпит – </a:t>
            </a:r>
            <a:r>
              <a:rPr lang="en-US" b="1" dirty="0">
                <a:solidFill>
                  <a:srgbClr val="F2A40D"/>
                </a:solidFill>
              </a:rPr>
              <a:t>2</a:t>
            </a:r>
            <a:r>
              <a:rPr lang="bg-BG" b="1" dirty="0">
                <a:solidFill>
                  <a:srgbClr val="F2A40D"/>
                </a:solidFill>
              </a:rPr>
              <a:t>4 и </a:t>
            </a:r>
            <a:r>
              <a:rPr lang="en-US" b="1" dirty="0">
                <a:solidFill>
                  <a:srgbClr val="F2A40D"/>
                </a:solidFill>
              </a:rPr>
              <a:t>2</a:t>
            </a:r>
            <a:r>
              <a:rPr lang="bg-BG" b="1" dirty="0">
                <a:solidFill>
                  <a:srgbClr val="F2A40D"/>
                </a:solidFill>
              </a:rPr>
              <a:t>5 април</a:t>
            </a:r>
            <a:endParaRPr lang="bg-BG" sz="3200" b="1" dirty="0">
              <a:solidFill>
                <a:srgbClr val="F2A40D"/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sz="3000" dirty="0"/>
              <a:t>Срок ранно плащане – </a:t>
            </a:r>
            <a:r>
              <a:rPr lang="bg-BG" sz="3000" b="1" dirty="0">
                <a:solidFill>
                  <a:schemeClr val="bg1"/>
                </a:solidFill>
              </a:rPr>
              <a:t>22</a:t>
            </a:r>
            <a:r>
              <a:rPr lang="en-AS" sz="3000" b="1" dirty="0">
                <a:solidFill>
                  <a:schemeClr val="bg1"/>
                </a:solidFill>
              </a:rPr>
              <a:t> </a:t>
            </a:r>
            <a:r>
              <a:rPr lang="bg-BG" sz="3000" b="1" dirty="0">
                <a:solidFill>
                  <a:schemeClr val="bg1"/>
                </a:solidFill>
              </a:rPr>
              <a:t>март </a:t>
            </a:r>
            <a:r>
              <a:rPr lang="bg-BG" sz="3000" dirty="0"/>
              <a:t>(50лв)</a:t>
            </a:r>
          </a:p>
          <a:p>
            <a:pPr lvl="0">
              <a:lnSpc>
                <a:spcPct val="100000"/>
              </a:lnSpc>
            </a:pPr>
            <a:r>
              <a:rPr lang="bg-BG" sz="3200" b="1" dirty="0">
                <a:solidFill>
                  <a:schemeClr val="bg1"/>
                </a:solidFill>
              </a:rPr>
              <a:t>6 задачи </a:t>
            </a:r>
            <a:r>
              <a:rPr lang="bg-BG" sz="3200" dirty="0"/>
              <a:t>за </a:t>
            </a:r>
            <a:r>
              <a:rPr lang="bg-BG" sz="3200" b="1" dirty="0">
                <a:solidFill>
                  <a:schemeClr val="bg1"/>
                </a:solidFill>
              </a:rPr>
              <a:t>4 часа</a:t>
            </a:r>
            <a:r>
              <a:rPr lang="bg-BG" sz="3200" b="1" dirty="0"/>
              <a:t> </a:t>
            </a:r>
            <a:r>
              <a:rPr lang="bg-BG" sz="3200" dirty="0"/>
              <a:t>в </a:t>
            </a:r>
            <a:r>
              <a:rPr lang="en-US" sz="3200" dirty="0"/>
              <a:t>judge </a:t>
            </a:r>
            <a:r>
              <a:rPr lang="bg-BG" sz="3200" dirty="0"/>
              <a:t>системата</a:t>
            </a:r>
            <a:endParaRPr lang="en-US" sz="32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прости операции и пресмятания</a:t>
            </a:r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условни конструкции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вложени условни конструкции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for</a:t>
            </a:r>
            <a:r>
              <a:rPr lang="en-US" sz="3000" dirty="0"/>
              <a:t>-</a:t>
            </a:r>
            <a:r>
              <a:rPr lang="bg-BG" sz="3000" dirty="0"/>
              <a:t>цикъл</a:t>
            </a:r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while</a:t>
            </a:r>
            <a:r>
              <a:rPr lang="en-US" sz="3000" dirty="0"/>
              <a:t>-</a:t>
            </a:r>
            <a:r>
              <a:rPr lang="bg-BG" sz="3000" dirty="0"/>
              <a:t>цикъл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вложени цикли</a:t>
            </a:r>
            <a:endParaRPr lang="en-US" sz="3000" dirty="0"/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Онлайн Практически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15459C0-B571-48F8-A2E8-8624351DFC2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77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51000" y="1134000"/>
            <a:ext cx="10641000" cy="527604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Онлайн</a:t>
            </a:r>
            <a:r>
              <a:rPr lang="bg-BG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bg-BG" dirty="0"/>
              <a:t>теоретичен</a:t>
            </a:r>
            <a:r>
              <a:rPr lang="bg-BG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bg-BG" dirty="0"/>
              <a:t>изпит:</a:t>
            </a:r>
            <a:r>
              <a:rPr lang="bg-BG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bg-BG" sz="3600" b="1" dirty="0">
                <a:solidFill>
                  <a:srgbClr val="F2A40D"/>
                </a:solidFill>
              </a:rPr>
              <a:t>24 и 25 април</a:t>
            </a:r>
            <a:endParaRPr lang="bg-BG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15</a:t>
            </a:r>
            <a:r>
              <a:rPr lang="bg-BG" b="1" dirty="0">
                <a:solidFill>
                  <a:schemeClr val="bg1"/>
                </a:solidFill>
              </a:rPr>
              <a:t> въпроса </a:t>
            </a:r>
            <a:r>
              <a:rPr lang="bg-BG" dirty="0"/>
              <a:t>за </a:t>
            </a:r>
            <a:r>
              <a:rPr lang="bg-BG" b="1" dirty="0">
                <a:solidFill>
                  <a:schemeClr val="bg1"/>
                </a:solidFill>
              </a:rPr>
              <a:t>30 минути </a:t>
            </a:r>
            <a:r>
              <a:rPr lang="bg-BG" dirty="0"/>
              <a:t>в </a:t>
            </a:r>
            <a:r>
              <a:rPr lang="en-US" dirty="0"/>
              <a:t>quiz </a:t>
            </a:r>
            <a:r>
              <a:rPr lang="bg-BG" dirty="0"/>
              <a:t>системата</a:t>
            </a:r>
          </a:p>
          <a:p>
            <a:pPr lvl="1">
              <a:buClr>
                <a:schemeClr val="tx1"/>
              </a:buClr>
            </a:pPr>
            <a:r>
              <a:rPr lang="bg-BG" dirty="0"/>
              <a:t>Затворени въпроси</a:t>
            </a:r>
          </a:p>
          <a:p>
            <a:pPr lvl="1">
              <a:buClr>
                <a:schemeClr val="tx1"/>
              </a:buClr>
            </a:pPr>
            <a:r>
              <a:rPr lang="bg-BG" dirty="0"/>
              <a:t>Един или повече верни отговора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Онлайн Теоретичен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8" name="Picture 4" descr="Резултат с изображение за exam png">
            <a:extLst>
              <a:ext uri="{FF2B5EF4-FFF2-40B4-BE49-F238E27FC236}">
                <a16:creationId xmlns:a16="http://schemas.microsoft.com/office/drawing/2014/main" id="{7AFF4229-6943-42FF-9922-01CC71AF9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163" y="4049752"/>
            <a:ext cx="2466077" cy="257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026313E1-B7D7-4CE5-8C9C-C208A68157C9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009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Резултати от Приемен Изпит</a:t>
            </a:r>
            <a:endParaRPr lang="en-US" dirty="0"/>
          </a:p>
        </p:txBody>
      </p:sp>
      <p:pic>
        <p:nvPicPr>
          <p:cNvPr id="2052" name="Picture 4" descr="Ð ÐµÐ·ÑÐ»ÑÐ°Ñ Ñ Ð¸Ð·Ð¾Ð±ÑÐ°Ð¶ÐµÐ½Ð¸Ðµ Ð·Ð° performance png">
            <a:extLst>
              <a:ext uri="{FF2B5EF4-FFF2-40B4-BE49-F238E27FC236}">
                <a16:creationId xmlns:a16="http://schemas.microsoft.com/office/drawing/2014/main" id="{8CE176C2-3E34-447C-B3A7-3073F375F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896" y="3733800"/>
            <a:ext cx="3310892" cy="238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7991AA1-7169-4F8D-9911-8CB552C0FF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815018" cy="5528766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bg-BG" sz="3600" dirty="0">
                <a:sym typeface="Wingdings" panose="05000000000000000000" pitchFamily="2" charset="2"/>
              </a:rPr>
              <a:t>Видими в раздел "Обучения" във вашия профил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bg-BG" sz="3400" dirty="0">
                <a:sym typeface="Wingdings" panose="05000000000000000000" pitchFamily="2" charset="2"/>
              </a:rPr>
              <a:t>Резултат &lt; 4.00</a:t>
            </a:r>
          </a:p>
          <a:p>
            <a:pPr lvl="2">
              <a:spcBef>
                <a:spcPts val="200"/>
              </a:spcBef>
              <a:spcAft>
                <a:spcPts val="200"/>
              </a:spcAft>
            </a:pPr>
            <a:r>
              <a:rPr lang="bg-BG" sz="3200" dirty="0">
                <a:sym typeface="Wingdings" panose="05000000000000000000" pitchFamily="2" charset="2"/>
              </a:rPr>
              <a:t>Препоръчва се повтаряне на курса</a:t>
            </a:r>
          </a:p>
          <a:p>
            <a:pPr>
              <a:spcAft>
                <a:spcPts val="2400"/>
              </a:spcAft>
            </a:pPr>
            <a:r>
              <a:rPr lang="bg-BG" sz="3600" dirty="0">
                <a:sym typeface="Wingdings" panose="05000000000000000000" pitchFamily="2" charset="2"/>
              </a:rPr>
              <a:t>Записване на </a:t>
            </a:r>
            <a:r>
              <a:rPr lang="en-US" sz="3600" dirty="0"/>
              <a:t>Fundamentals Module</a:t>
            </a:r>
            <a:endParaRPr lang="bg-BG" sz="3600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06C74E0-A590-44F7-9CC7-96A636090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949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6B803-BC4C-46AD-9900-251AF003BB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FontTx/>
              <a:buAutoNum type="arabicPeriod"/>
            </a:pPr>
            <a:r>
              <a:rPr lang="bg-BG" dirty="0"/>
              <a:t> Цели на курса и учебна Програма</a:t>
            </a:r>
            <a:endParaRPr lang="en-US" dirty="0"/>
          </a:p>
          <a:p>
            <a:pPr marL="0" indent="0">
              <a:buFontTx/>
              <a:buAutoNum type="arabicPeriod"/>
            </a:pPr>
            <a:r>
              <a:rPr lang="bg-BG" dirty="0"/>
              <a:t> Преподаватели</a:t>
            </a:r>
            <a:endParaRPr lang="en-US" dirty="0"/>
          </a:p>
          <a:p>
            <a:pPr marL="0" indent="0">
              <a:buFontTx/>
              <a:buAutoNum type="arabicPeriod"/>
            </a:pPr>
            <a:r>
              <a:rPr lang="bg-BG" dirty="0"/>
              <a:t> Домашни, изпити и оценяване</a:t>
            </a:r>
          </a:p>
          <a:p>
            <a:pPr marL="0" indent="0">
              <a:buFontTx/>
              <a:buAutoNum type="arabicPeriod"/>
            </a:pPr>
            <a:r>
              <a:rPr lang="bg-BG" dirty="0"/>
              <a:t> Учебни ресурси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3800" y="1165582"/>
            <a:ext cx="3962400" cy="4864187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F619C377-2EBC-456C-8851-F02A25FA11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6428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00" y="1650693"/>
            <a:ext cx="5207308" cy="52073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F67325-2631-4874-9B72-1F4B13FA34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263029">
            <a:off x="1265381" y="1879027"/>
            <a:ext cx="2948472" cy="34559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9E4AE8-E6EF-49CD-943C-B0B0BE0F6DCC}"/>
              </a:ext>
            </a:extLst>
          </p:cNvPr>
          <p:cNvSpPr txBox="1"/>
          <p:nvPr/>
        </p:nvSpPr>
        <p:spPr>
          <a:xfrm>
            <a:off x="1383927" y="2964270"/>
            <a:ext cx="1959520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Практически изпит </a:t>
            </a:r>
            <a:b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100%</a:t>
            </a: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555B9F-555F-4F25-9E77-9B48FC8B058F}"/>
              </a:ext>
            </a:extLst>
          </p:cNvPr>
          <p:cNvSpPr txBox="1"/>
          <p:nvPr/>
        </p:nvSpPr>
        <p:spPr>
          <a:xfrm>
            <a:off x="4721263" y="3961799"/>
            <a:ext cx="219678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Оценяване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F09460-D29B-4D4D-B630-879EE0BA7C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245302">
            <a:off x="7120999" y="2270282"/>
            <a:ext cx="2948472" cy="3455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05ED6E-1EBA-4D38-BE25-10051C8F2CC7}"/>
              </a:ext>
            </a:extLst>
          </p:cNvPr>
          <p:cNvSpPr txBox="1"/>
          <p:nvPr/>
        </p:nvSpPr>
        <p:spPr>
          <a:xfrm>
            <a:off x="8004904" y="3276300"/>
            <a:ext cx="1911099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Домашни</a:t>
            </a:r>
            <a:b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5%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E3DCB63F-FD44-4609-977A-22F2E45969E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7516-1DB3-4F3B-8E64-B6B5BCB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СофтУни Сертификат</a:t>
            </a:r>
          </a:p>
        </p:txBody>
      </p:sp>
    </p:spTree>
    <p:extLst>
      <p:ext uri="{BB962C8B-B14F-4D97-AF65-F5344CB8AC3E}">
        <p14:creationId xmlns:p14="http://schemas.microsoft.com/office/powerpoint/2010/main" val="291103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000" y="1596693"/>
            <a:ext cx="5207308" cy="52073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555B9F-555F-4F25-9E77-9B48FC8B058F}"/>
              </a:ext>
            </a:extLst>
          </p:cNvPr>
          <p:cNvSpPr txBox="1"/>
          <p:nvPr/>
        </p:nvSpPr>
        <p:spPr>
          <a:xfrm>
            <a:off x="4406263" y="3907799"/>
            <a:ext cx="219678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Оценяване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F09460-D29B-4D4D-B630-879EE0BA7C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471004">
            <a:off x="6959276" y="1843712"/>
            <a:ext cx="2948472" cy="3455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05ED6E-1EBA-4D38-BE25-10051C8F2CC7}"/>
              </a:ext>
            </a:extLst>
          </p:cNvPr>
          <p:cNvSpPr txBox="1"/>
          <p:nvPr/>
        </p:nvSpPr>
        <p:spPr>
          <a:xfrm>
            <a:off x="7900581" y="2833046"/>
            <a:ext cx="1911099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Теоретичен изпит </a:t>
            </a:r>
            <a:b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100%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E3DCB63F-FD44-4609-977A-22F2E45969E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7516-1DB3-4F3B-8E64-B6B5BCB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ЦПО Сертификат</a:t>
            </a:r>
          </a:p>
        </p:txBody>
      </p:sp>
    </p:spTree>
    <p:extLst>
      <p:ext uri="{BB962C8B-B14F-4D97-AF65-F5344CB8AC3E}">
        <p14:creationId xmlns:p14="http://schemas.microsoft.com/office/powerpoint/2010/main" val="28493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13704-5259-40F7-B9A4-0A998A28BCC9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/>
              <a:t>Какво ни </a:t>
            </a:r>
            <a:r>
              <a:rPr lang="ru-RU" dirty="0" err="1"/>
              <a:t>трябва</a:t>
            </a:r>
            <a:r>
              <a:rPr lang="ru-RU" dirty="0"/>
              <a:t> за курса?</a:t>
            </a:r>
            <a:endParaRPr lang="bg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18B2E8-FA08-4AD1-ADB4-68B9103E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406863"/>
            <a:ext cx="2833726" cy="22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72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E7BDD-F24E-408D-AA87-00A6E07E0D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923859" cy="5201066"/>
          </a:xfrm>
        </p:spPr>
        <p:txBody>
          <a:bodyPr/>
          <a:lstStyle/>
          <a:p>
            <a:r>
              <a:rPr lang="bg-BG" dirty="0"/>
              <a:t>Официална страница на курса "</a:t>
            </a:r>
            <a:r>
              <a:rPr lang="bg-BG" b="1" dirty="0">
                <a:solidFill>
                  <a:schemeClr val="bg1"/>
                </a:solidFill>
              </a:rPr>
              <a:t>Основи на програмирането</a:t>
            </a:r>
            <a:r>
              <a:rPr lang="bg-BG" dirty="0"/>
              <a:t>"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bg-BG" sz="3200" dirty="0"/>
              <a:t>Влизайте редовно във </a:t>
            </a:r>
            <a:r>
              <a:rPr lang="bg-BG" sz="3200" b="1" dirty="0">
                <a:solidFill>
                  <a:schemeClr val="bg1"/>
                </a:solidFill>
              </a:rPr>
              <a:t>форума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dirty="0"/>
              <a:t>на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noProof="1"/>
              <a:t>СофтУни</a:t>
            </a:r>
            <a:r>
              <a:rPr lang="en-US" sz="3200" dirty="0"/>
              <a:t>:</a:t>
            </a:r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Обсъждайте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задачите</a:t>
            </a:r>
            <a:r>
              <a:rPr lang="bg-BG" b="1" dirty="0"/>
              <a:t> </a:t>
            </a:r>
            <a:r>
              <a:rPr lang="bg-BG" dirty="0"/>
              <a:t>с колеги</a:t>
            </a:r>
            <a:endParaRPr lang="en-US" dirty="0"/>
          </a:p>
          <a:p>
            <a:pPr lvl="1"/>
            <a:r>
              <a:rPr lang="bg-BG" dirty="0"/>
              <a:t>Намирайте </a:t>
            </a:r>
            <a:r>
              <a:rPr lang="bg-BG" b="1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на всички задачи</a:t>
            </a:r>
            <a:endParaRPr lang="en-US" dirty="0"/>
          </a:p>
          <a:p>
            <a:pPr lvl="1"/>
            <a:r>
              <a:rPr lang="bg-BG" dirty="0"/>
              <a:t>Споделяйте </a:t>
            </a:r>
            <a:r>
              <a:rPr lang="bg-BG" b="1" dirty="0">
                <a:solidFill>
                  <a:schemeClr val="bg1"/>
                </a:solidFill>
              </a:rPr>
              <a:t>код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идеи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проблеми</a:t>
            </a:r>
            <a:endParaRPr lang="en-US" sz="3100" b="1" dirty="0">
              <a:solidFill>
                <a:schemeClr val="bg1"/>
              </a:solidFill>
            </a:endParaRPr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Сайт на Курса и Материали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704000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https://softuni.bg/courses/programming-basics/</a:t>
            </a:r>
            <a:endParaRPr lang="en-US" sz="2600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441000" y="5753710"/>
            <a:ext cx="477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https://softuni.bg/forum</a:t>
            </a:r>
            <a:endParaRPr lang="en-US" sz="2600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9B3F19CA-3CF0-40A6-8CC4-0C5DD89AEE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8125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EE6743-094C-4A3C-B43C-2EEE835B38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Всички </a:t>
            </a:r>
            <a:r>
              <a:rPr lang="bg-BG" b="1" dirty="0">
                <a:solidFill>
                  <a:schemeClr val="bg1"/>
                </a:solidFill>
              </a:rPr>
              <a:t>слайдове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видео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домашни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проекти</a:t>
            </a:r>
            <a:r>
              <a:rPr lang="bg-BG" b="1" dirty="0"/>
              <a:t> </a:t>
            </a:r>
            <a:r>
              <a:rPr lang="bg-BG" dirty="0"/>
              <a:t>и други </a:t>
            </a:r>
            <a:br>
              <a:rPr lang="en-US" dirty="0"/>
            </a:br>
            <a:r>
              <a:rPr lang="bg-BG" dirty="0"/>
              <a:t>материали са отворени с публичен достъп</a:t>
            </a:r>
            <a:endParaRPr lang="en-US" dirty="0"/>
          </a:p>
          <a:p>
            <a:pPr lvl="1"/>
            <a:r>
              <a:rPr lang="bg-BG" dirty="0"/>
              <a:t>Посетете </a:t>
            </a:r>
            <a:r>
              <a:rPr lang="bg-BG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страницата</a:t>
            </a:r>
            <a:r>
              <a:rPr lang="bg-BG" dirty="0"/>
              <a:t> на вашия курс, за да ги достъпите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Слайдове, Видео, Домашни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A6A70A-B682-4E45-9C91-DC63A8716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48100"/>
            <a:ext cx="2781300" cy="278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3761CE-E981-4E23-B059-1C4A631AC2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756" y="4305300"/>
            <a:ext cx="2650172" cy="2133600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ED53DB69-AB0D-4FE5-965B-99CA66573B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177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048000" y="2057400"/>
            <a:ext cx="9296400" cy="3288968"/>
          </a:xfrm>
        </p:spPr>
        <p:txBody>
          <a:bodyPr anchor="ctr" anchorCtr="0">
            <a:spAutoFit/>
          </a:bodyPr>
          <a:lstStyle/>
          <a:p>
            <a:pPr>
              <a:buNone/>
            </a:pPr>
            <a:r>
              <a:rPr lang="bg-BG" sz="3600" dirty="0"/>
              <a:t>Учебник по основи на програмирането</a:t>
            </a:r>
            <a:endParaRPr lang="en-US" sz="3600" dirty="0"/>
          </a:p>
          <a:p>
            <a:pPr marL="533400" lvl="1" indent="-266700"/>
            <a:r>
              <a:rPr lang="en-US" sz="3600" dirty="0"/>
              <a:t>"</a:t>
            </a:r>
            <a:r>
              <a:rPr lang="bg-BG" sz="3600" dirty="0"/>
              <a:t>Основи на програмирането с </a:t>
            </a:r>
            <a:r>
              <a:rPr lang="en-US" sz="3600" dirty="0"/>
              <a:t>JavaScript", </a:t>
            </a:r>
            <a:br>
              <a:rPr lang="bg-BG" sz="3600" dirty="0"/>
            </a:br>
            <a:r>
              <a:rPr lang="bg-BG" sz="3600" dirty="0"/>
              <a:t>Светлин Наков и колектив</a:t>
            </a:r>
            <a:r>
              <a:rPr lang="en-US" sz="3600" dirty="0"/>
              <a:t>, 2018, </a:t>
            </a:r>
            <a:br>
              <a:rPr lang="bg-BG" sz="3600" dirty="0"/>
            </a:br>
            <a:r>
              <a:rPr lang="en-US" sz="3600" dirty="0"/>
              <a:t>ISBN 978-619-00-0702-9</a:t>
            </a:r>
          </a:p>
          <a:p>
            <a:pPr marL="533400" lvl="1" indent="-266700"/>
            <a:r>
              <a:rPr lang="bg-BG" sz="3600" dirty="0"/>
              <a:t>Свободна за прочит</a:t>
            </a:r>
            <a:r>
              <a:rPr lang="en-US" sz="3600" dirty="0"/>
              <a:t>: </a:t>
            </a:r>
            <a:r>
              <a:rPr lang="en-US" sz="3600" b="1" dirty="0">
                <a:hlinkClick r:id="rId2"/>
              </a:rPr>
              <a:t>js-book.softuni.bg</a:t>
            </a:r>
            <a:endParaRPr lang="bg-BG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944" y="100750"/>
            <a:ext cx="9942657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Книга "Основи на програмирането с </a:t>
            </a:r>
            <a:r>
              <a:rPr lang="en-US" noProof="1"/>
              <a:t>JavaScipt</a:t>
            </a:r>
            <a:r>
              <a:rPr lang="en-US" dirty="0"/>
              <a:t>"</a:t>
            </a:r>
          </a:p>
        </p:txBody>
      </p:sp>
      <p:pic>
        <p:nvPicPr>
          <p:cNvPr id="1026" name="Picture 2" descr="https://js-book.softuni.bg/assets/JavaScript-Programming-Basics-Book-Cover.png">
            <a:extLst>
              <a:ext uri="{FF2B5EF4-FFF2-40B4-BE49-F238E27FC236}">
                <a16:creationId xmlns:a16="http://schemas.microsoft.com/office/drawing/2014/main" id="{8C41714A-6E7F-4134-907F-EF38FE33A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81" y="2165350"/>
            <a:ext cx="2299208" cy="324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B48D006D-963F-4750-B83E-717ABBE03D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286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D720FF-8C34-47CB-8951-3AE4E572EE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bg-BG" dirty="0"/>
              <a:t>Софтуер за обучението в настоящия курс</a:t>
            </a:r>
            <a:r>
              <a:rPr lang="en-US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Windows (Win 10 / Win 8.1 / Win8 / Win7)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 Studio Code</a:t>
            </a: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r>
              <a:rPr lang="bg-BG" dirty="0"/>
              <a:t>Алтернативи:</a:t>
            </a:r>
          </a:p>
          <a:p>
            <a:pPr lvl="2"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WebStorm</a:t>
            </a:r>
            <a:r>
              <a:rPr lang="en-US" dirty="0">
                <a:solidFill>
                  <a:srgbClr val="FF0000"/>
                </a:solidFill>
              </a:rPr>
              <a:t>  </a:t>
            </a:r>
            <a:r>
              <a:rPr lang="en-US" sz="2800" dirty="0"/>
              <a:t>(30-</a:t>
            </a:r>
            <a:r>
              <a:rPr lang="bg-BG" sz="2800" dirty="0"/>
              <a:t>дневен</a:t>
            </a:r>
            <a:r>
              <a:rPr lang="en-US" sz="2800" dirty="0"/>
              <a:t> </a:t>
            </a:r>
            <a:r>
              <a:rPr lang="bg-BG" sz="2800" dirty="0"/>
              <a:t>безплатен пробен период</a:t>
            </a:r>
            <a:r>
              <a:rPr lang="en-US" sz="2800" dirty="0"/>
              <a:t>)</a:t>
            </a:r>
            <a:endParaRPr lang="bg-BG" sz="2800" dirty="0"/>
          </a:p>
          <a:p>
            <a:pPr lvl="2"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JS</a:t>
            </a:r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b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Fiddle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bg-BG" sz="2800" dirty="0"/>
              <a:t>(директно в браузър)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bg-BG" sz="3000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Инструкции</a:t>
            </a:r>
            <a:r>
              <a:rPr lang="bg-BG" sz="3000" dirty="0"/>
              <a:t> за инсталация</a:t>
            </a:r>
            <a:endParaRPr lang="en-US" sz="3000" dirty="0"/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Препоръчителен Софтуер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434" y="4912017"/>
            <a:ext cx="1199566" cy="11995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660" y="4699000"/>
            <a:ext cx="1625600" cy="1625600"/>
          </a:xfrm>
          <a:prstGeom prst="rect">
            <a:avLst/>
          </a:prstGeom>
        </p:spPr>
      </p:pic>
      <p:pic>
        <p:nvPicPr>
          <p:cNvPr id="1026" name="Picture 2" descr="Ð ÐµÐ·ÑÐ»ÑÐ°Ñ Ñ Ð¸Ð·Ð¾Ð±ÑÐ°Ð¶ÐµÐ½Ð¸Ðµ Ð·Ð° visual studio code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1" y="2514600"/>
            <a:ext cx="3180423" cy="159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EBBFB780-C1E4-4C53-9F9F-5A5E3AF1E4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5001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8800" dirty="0">
                <a:solidFill>
                  <a:srgbClr val="234465"/>
                </a:solidFill>
              </a:rPr>
              <a:t>Въпроси</a:t>
            </a:r>
            <a:r>
              <a:rPr lang="en-US" sz="8800" dirty="0">
                <a:solidFill>
                  <a:srgbClr val="234465"/>
                </a:solidFill>
              </a:rPr>
              <a:t>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366258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986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 </a:t>
            </a:r>
            <a:r>
              <a:rPr lang="en-US" sz="3200" dirty="0"/>
              <a:t>– </a:t>
            </a:r>
            <a:r>
              <a:rPr lang="bg-BG" sz="3200" dirty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2800" dirty="0">
                <a:hlinkClick r:id="rId4"/>
              </a:rPr>
              <a:t>about.softuni.bg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Фондация "Софтуерен университет"</a:t>
            </a:r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</a:t>
            </a:r>
            <a:r>
              <a:rPr lang="en-US" sz="3200" dirty="0"/>
              <a:t>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Дискусионни форуми на СофтУни</a:t>
            </a:r>
            <a:endParaRPr lang="en-US" sz="3200" dirty="0"/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Обучения</a:t>
            </a:r>
            <a:r>
              <a:rPr lang="en-US" dirty="0"/>
              <a:t> </a:t>
            </a:r>
            <a:r>
              <a:rPr lang="bg-BG" dirty="0"/>
              <a:t>в</a:t>
            </a:r>
            <a:r>
              <a:rPr lang="en-US" dirty="0"/>
              <a:t> </a:t>
            </a:r>
            <a:r>
              <a:rPr lang="bg-BG" dirty="0"/>
              <a:t>Софтуерен Университет (СофтУни</a:t>
            </a:r>
            <a:r>
              <a:rPr lang="en-US" dirty="0"/>
              <a:t>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5995271-EE88-4F28-9125-D8987F5F27D4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94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bg-BG" dirty="0"/>
              <a:t>Този курс</a:t>
            </a:r>
            <a:r>
              <a:rPr lang="en-US" dirty="0"/>
              <a:t> (</a:t>
            </a:r>
            <a:r>
              <a:rPr lang="bg-BG" dirty="0"/>
              <a:t>презентации, примери, демонстрационен код, упражнения, домашни, видео и други активи</a:t>
            </a:r>
            <a:r>
              <a:rPr lang="en-US" dirty="0"/>
              <a:t>) </a:t>
            </a:r>
            <a:r>
              <a:rPr lang="bg-BG" dirty="0"/>
              <a:t>представлява</a:t>
            </a:r>
            <a:r>
              <a:rPr lang="en-US" dirty="0"/>
              <a:t> </a:t>
            </a:r>
            <a:r>
              <a:rPr lang="bg-BG" b="1" dirty="0"/>
              <a:t>защитено авторско съдържание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bg-BG" dirty="0"/>
              <a:t>Нерегламентирано копиране</a:t>
            </a:r>
            <a:r>
              <a:rPr lang="en-US" dirty="0"/>
              <a:t>,</a:t>
            </a:r>
            <a:r>
              <a:rPr lang="bg-BG" dirty="0"/>
              <a:t> разпространение или използване е незаконно</a:t>
            </a:r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СофтУни</a:t>
            </a:r>
            <a:r>
              <a:rPr lang="en-US" dirty="0"/>
              <a:t> – </a:t>
            </a:r>
            <a:r>
              <a:rPr lang="en-US" dirty="0">
                <a:hlinkClick r:id="rId3"/>
              </a:rPr>
              <a:t>https://about.softuni.bg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Софтуерен университет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  <a:p>
            <a:pPr>
              <a:lnSpc>
                <a:spcPct val="120000"/>
              </a:lnSpc>
            </a:pP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3870E52-91AA-46FE-8595-E8F082F652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992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561BD-1601-4293-BF90-60C955360F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3600" b="1" dirty="0"/>
          </a:p>
          <a:p>
            <a:pPr marL="0" indent="0" algn="ctr">
              <a:buNone/>
            </a:pPr>
            <a:r>
              <a:rPr lang="en-US" sz="6600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sli.do</a:t>
            </a:r>
            <a:br>
              <a:rPr lang="en-US" sz="2000" b="1" dirty="0"/>
            </a:br>
            <a:r>
              <a:rPr lang="en-US" sz="11500" b="1" dirty="0"/>
              <a:t>#pb-march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Имате въпроси?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A0D6E097-82C0-4662-98B0-B810E2A574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589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4" r="-2878"/>
          <a:stretch/>
        </p:blipFill>
        <p:spPr>
          <a:xfrm>
            <a:off x="5111631" y="4407698"/>
            <a:ext cx="6140835" cy="951208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69" t="4939" r="-5810" b="5775"/>
          <a:stretch/>
        </p:blipFill>
        <p:spPr bwMode="auto">
          <a:xfrm>
            <a:off x="4204340" y="3339000"/>
            <a:ext cx="4272023" cy="89952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7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" t="5588" r="-7813" b="1819"/>
          <a:stretch/>
        </p:blipFill>
        <p:spPr>
          <a:xfrm>
            <a:off x="1063878" y="2301988"/>
            <a:ext cx="2926080" cy="90000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9"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49" t="-8951" r="-23891" b="-8951"/>
          <a:stretch/>
        </p:blipFill>
        <p:spPr>
          <a:xfrm>
            <a:off x="8320122" y="1224899"/>
            <a:ext cx="2926650" cy="88265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7" name="SmartIT">
            <a:hlinkClick r:id="rId11"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27" t="-16504" r="-13960" b="-16504"/>
          <a:stretch/>
        </p:blipFill>
        <p:spPr>
          <a:xfrm>
            <a:off x="4188000" y="2287667"/>
            <a:ext cx="4288364" cy="90349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Codexio">
            <a:hlinkClick r:id="rId13"/>
          </p:cNvPr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5" t="4941" r="3550" b="4346"/>
          <a:stretch/>
        </p:blipFill>
        <p:spPr>
          <a:xfrm>
            <a:off x="8841000" y="2304529"/>
            <a:ext cx="1966594" cy="183542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sp>
        <p:nvSpPr>
          <p:cNvPr id="1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2" name="Picture 1">
            <a:hlinkClick r:id="rId15"/>
          </p:cNvPr>
          <p:cNvPicPr>
            <a:picLocks noChangeAspect="1"/>
          </p:cNvPicPr>
          <p:nvPr/>
        </p:nvPicPr>
        <p:blipFill rotWithShape="1">
          <a:blip r:embed="rId16"/>
          <a:srcRect l="5838" t="5064" r="4136" b="5064"/>
          <a:stretch/>
        </p:blipFill>
        <p:spPr>
          <a:xfrm>
            <a:off x="1076054" y="3362375"/>
            <a:ext cx="2913904" cy="90842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" name="Picture 2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22665" y="1233899"/>
            <a:ext cx="1380716" cy="86465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5" name="Picture 4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3878" y="1238451"/>
            <a:ext cx="1505139" cy="86465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6" name="Picture 5">
            <a:hlinkClick r:id="rId21"/>
          </p:cNvPr>
          <p:cNvPicPr>
            <a:picLocks noChangeAspect="1"/>
          </p:cNvPicPr>
          <p:nvPr/>
        </p:nvPicPr>
        <p:blipFill rotWithShape="1">
          <a:blip r:embed="rId22"/>
          <a:srcRect l="-1097" r="-4528"/>
          <a:stretch/>
        </p:blipFill>
        <p:spPr>
          <a:xfrm>
            <a:off x="4637814" y="1224899"/>
            <a:ext cx="3388735" cy="88265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7" name="Picture 6">
            <a:hlinkClick r:id="rId23"/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131802" y="5516785"/>
            <a:ext cx="3214198" cy="88669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SmartIT">
            <a:hlinkClick r:id="rId25"/>
            <a:extLst>
              <a:ext uri="{FF2B5EF4-FFF2-40B4-BE49-F238E27FC236}">
                <a16:creationId xmlns:a16="http://schemas.microsoft.com/office/drawing/2014/main" id="{115D4F40-B5EA-427C-849F-B6EFFC9B617C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63" t="-5711" r="-3984" b="-8810"/>
          <a:stretch/>
        </p:blipFill>
        <p:spPr>
          <a:xfrm>
            <a:off x="8595012" y="5492060"/>
            <a:ext cx="2651760" cy="90000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/>
        </p:spPr>
      </p:pic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F441F556-13A4-448E-B8DB-0D040FB86A4A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2" t="-4131" r="-2923" b="-8314"/>
          <a:stretch/>
        </p:blipFill>
        <p:spPr>
          <a:xfrm>
            <a:off x="1063878" y="4407697"/>
            <a:ext cx="3837857" cy="2016760"/>
          </a:xfrm>
          <a:prstGeom prst="round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6930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9F464-FA78-4C09-A241-AEC21C820470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/>
              <a:t>Цели на Курса и Учебна Програма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2512A8-DDE9-43F2-9330-3367AC2CB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263" y="1905001"/>
            <a:ext cx="1599474" cy="181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02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41D0B-AB02-4AE3-8878-6C4C30FDD6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0892" y="1134000"/>
            <a:ext cx="10152138" cy="5276048"/>
          </a:xfrm>
        </p:spPr>
        <p:txBody>
          <a:bodyPr>
            <a:noAutofit/>
          </a:bodyPr>
          <a:lstStyle/>
          <a:p>
            <a:r>
              <a:rPr lang="bg-BG" sz="3600" dirty="0"/>
              <a:t>Курсът </a:t>
            </a:r>
            <a:r>
              <a:rPr lang="en-US" sz="3600" b="1" dirty="0">
                <a:solidFill>
                  <a:schemeClr val="bg1"/>
                </a:solidFill>
              </a:rPr>
              <a:t>"</a:t>
            </a:r>
            <a:r>
              <a:rPr lang="bg-BG" sz="3600" b="1" dirty="0">
                <a:solidFill>
                  <a:schemeClr val="bg1"/>
                </a:solidFill>
              </a:rPr>
              <a:t>Основи на програмирането</a:t>
            </a:r>
            <a:r>
              <a:rPr lang="en-US" sz="3600" b="1" dirty="0">
                <a:solidFill>
                  <a:schemeClr val="bg1"/>
                </a:solidFill>
              </a:rPr>
              <a:t>"</a:t>
            </a:r>
            <a:r>
              <a:rPr lang="bg-BG" sz="3600" b="1" dirty="0">
                <a:solidFill>
                  <a:schemeClr val="bg1"/>
                </a:solidFill>
              </a:rPr>
              <a:t> </a:t>
            </a:r>
            <a:r>
              <a:rPr lang="bg-BG" sz="3600" dirty="0"/>
              <a:t>дава</a:t>
            </a:r>
            <a:r>
              <a:rPr lang="en-US" sz="3600" dirty="0"/>
              <a:t>:</a:t>
            </a:r>
          </a:p>
          <a:p>
            <a:pPr lvl="1"/>
            <a:r>
              <a:rPr lang="bg-BG" sz="3200" dirty="0"/>
              <a:t>Въведение в един от </a:t>
            </a:r>
            <a:r>
              <a:rPr lang="bg-BG" sz="3200" b="1" dirty="0">
                <a:solidFill>
                  <a:schemeClr val="bg1"/>
                </a:solidFill>
              </a:rPr>
              <a:t>най-търсените</a:t>
            </a:r>
            <a:r>
              <a:rPr lang="bg-BG" sz="3200" b="1" dirty="0"/>
              <a:t> </a:t>
            </a:r>
            <a:r>
              <a:rPr lang="bg-BG" sz="3200" dirty="0"/>
              <a:t>програмни езици на пазара в България</a:t>
            </a:r>
          </a:p>
          <a:p>
            <a:pPr lvl="1"/>
            <a:r>
              <a:rPr lang="bg-BG" sz="3200" dirty="0"/>
              <a:t>Познания върху </a:t>
            </a:r>
            <a:r>
              <a:rPr lang="bg-BG" sz="3200" b="1" dirty="0">
                <a:solidFill>
                  <a:schemeClr val="bg1"/>
                </a:solidFill>
              </a:rPr>
              <a:t>основни концепции </a:t>
            </a:r>
            <a:r>
              <a:rPr lang="bg-BG" sz="3200" dirty="0"/>
              <a:t>от </a:t>
            </a:r>
            <a:br>
              <a:rPr lang="bg-BG" sz="3200" dirty="0"/>
            </a:br>
            <a:r>
              <a:rPr lang="bg-BG" sz="3200" dirty="0"/>
              <a:t>информационните технологии</a:t>
            </a:r>
          </a:p>
          <a:p>
            <a:pPr lvl="1"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Базово</a:t>
            </a:r>
            <a:r>
              <a:rPr lang="bg-BG" sz="3200" dirty="0"/>
              <a:t> </a:t>
            </a:r>
            <a:r>
              <a:rPr lang="bg-BG" sz="3200" b="1" dirty="0">
                <a:solidFill>
                  <a:schemeClr val="bg1"/>
                </a:solidFill>
              </a:rPr>
              <a:t>алгоритмично мислене</a:t>
            </a:r>
          </a:p>
          <a:p>
            <a:pPr lvl="1"/>
            <a:r>
              <a:rPr lang="bg-BG" sz="3200" dirty="0"/>
              <a:t>Първа крачка в едно ново и </a:t>
            </a:r>
            <a:r>
              <a:rPr lang="bg-BG" sz="3200" b="1" dirty="0">
                <a:solidFill>
                  <a:schemeClr val="bg1"/>
                </a:solidFill>
              </a:rPr>
              <a:t>динамично</a:t>
            </a:r>
            <a:r>
              <a:rPr lang="bg-BG" sz="3200" b="1" dirty="0"/>
              <a:t> </a:t>
            </a:r>
            <a:r>
              <a:rPr lang="bg-BG" sz="3200" b="1" dirty="0">
                <a:solidFill>
                  <a:schemeClr val="bg1"/>
                </a:solidFill>
              </a:rPr>
              <a:t>начинание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Цели на Курса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DA5532A-C5D9-4DCE-8207-23C7C9098F04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7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Учебна Програма (1) 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DA49B6C-9518-4156-BAEB-6A86E709F2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815018" cy="5528766"/>
          </a:xfrm>
        </p:spPr>
        <p:txBody>
          <a:bodyPr>
            <a:normAutofit/>
          </a:bodyPr>
          <a:lstStyle/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Първи стъпки в програмирането</a:t>
            </a:r>
            <a:endParaRPr lang="ru-RU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Проверки</a:t>
            </a:r>
            <a:endParaRPr lang="ru-RU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По-сложни проверки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</a:t>
            </a:r>
            <a:r>
              <a:rPr lang="en-US" dirty="0">
                <a:latin typeface="+mj-lt"/>
              </a:rPr>
              <a:t>For</a:t>
            </a:r>
            <a:r>
              <a:rPr lang="bg-BG" dirty="0">
                <a:latin typeface="+mj-lt"/>
              </a:rPr>
              <a:t>-цикъл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en-US" dirty="0">
                <a:latin typeface="+mj-lt"/>
              </a:rPr>
              <a:t> While-</a:t>
            </a:r>
            <a:r>
              <a:rPr lang="bg-BG" dirty="0">
                <a:latin typeface="+mj-lt"/>
              </a:rPr>
              <a:t>цикъл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en-US" dirty="0">
                <a:latin typeface="+mj-lt"/>
              </a:rPr>
              <a:t> </a:t>
            </a:r>
            <a:r>
              <a:rPr lang="bg-BG" dirty="0">
                <a:latin typeface="+mj-lt"/>
              </a:rPr>
              <a:t>Вложени</a:t>
            </a:r>
            <a:r>
              <a:rPr lang="ru-RU" dirty="0">
                <a:latin typeface="+mj-lt"/>
              </a:rPr>
              <a:t> цикли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ABDBC988-9487-4BB8-B530-D4F6EC7D31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75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Учебна Програма</a:t>
            </a:r>
            <a:r>
              <a:rPr lang="en-US" dirty="0"/>
              <a:t> (2)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A36817-264C-4A57-AFA2-FB64FB5225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815018" cy="5528766"/>
          </a:xfrm>
        </p:spPr>
        <p:txBody>
          <a:bodyPr>
            <a:normAutofit/>
          </a:bodyPr>
          <a:lstStyle/>
          <a:p>
            <a:pPr marL="0" indent="-356616">
              <a:buFont typeface="+mj-lt"/>
              <a:buAutoNum type="arabicPeriod" startAt="7"/>
            </a:pPr>
            <a:r>
              <a:rPr lang="en-US" dirty="0"/>
              <a:t> </a:t>
            </a:r>
            <a:r>
              <a:rPr lang="ru-RU" dirty="0"/>
              <a:t>Подготовка за </a:t>
            </a:r>
            <a:r>
              <a:rPr lang="bg-BG" dirty="0"/>
              <a:t>приемен изпит</a:t>
            </a:r>
            <a:endParaRPr lang="en-US" dirty="0"/>
          </a:p>
          <a:p>
            <a:pPr marL="0" indent="-356616">
              <a:buClr>
                <a:schemeClr val="tx1"/>
              </a:buClr>
              <a:buFont typeface="+mj-lt"/>
              <a:buAutoNum type="arabicPeriod" startAt="7"/>
            </a:pPr>
            <a:r>
              <a:rPr lang="en-US" dirty="0"/>
              <a:t> </a:t>
            </a:r>
            <a:r>
              <a:rPr lang="bg-BG" dirty="0"/>
              <a:t>Пробен онлайн изпит</a:t>
            </a:r>
          </a:p>
          <a:p>
            <a:pPr marL="0" indent="-356616">
              <a:buClr>
                <a:schemeClr val="tx1"/>
              </a:buClr>
              <a:buFont typeface="+mj-lt"/>
              <a:buAutoNum type="arabicPeriod" startAt="7"/>
            </a:pPr>
            <a:r>
              <a:rPr lang="en-US" dirty="0"/>
              <a:t> </a:t>
            </a:r>
            <a:r>
              <a:rPr lang="ru-RU" dirty="0"/>
              <a:t>Онлайн теоретичен </a:t>
            </a:r>
            <a:r>
              <a:rPr lang="bg-BG" dirty="0"/>
              <a:t>изпит </a:t>
            </a:r>
            <a:endParaRPr lang="ru-RU" dirty="0"/>
          </a:p>
          <a:p>
            <a:pPr marL="0" indent="-356616">
              <a:buFont typeface="+mj-lt"/>
              <a:buAutoNum type="arabicPeriod" startAt="7"/>
            </a:pPr>
            <a:r>
              <a:rPr lang="en-US" dirty="0"/>
              <a:t> </a:t>
            </a:r>
            <a:r>
              <a:rPr lang="ru-RU" dirty="0"/>
              <a:t>Онлайн практически </a:t>
            </a:r>
            <a:r>
              <a:rPr lang="bg-BG" dirty="0"/>
              <a:t>приемен изпит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4F2C26F8-9307-4F9B-BB4B-47CD0D8B58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176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02D1E6-5D95-480B-8FC5-303A75AC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Разпределение на Лекция</a:t>
            </a:r>
            <a:endParaRPr lang="en-US" dirty="0"/>
          </a:p>
        </p:txBody>
      </p:sp>
      <p:graphicFrame>
        <p:nvGraphicFramePr>
          <p:cNvPr id="6" name="Group 134">
            <a:extLst>
              <a:ext uri="{FF2B5EF4-FFF2-40B4-BE49-F238E27FC236}">
                <a16:creationId xmlns:a16="http://schemas.microsoft.com/office/drawing/2014/main" id="{40B5E440-8818-4D2A-A210-CDACD01231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8291842"/>
              </p:ext>
            </p:extLst>
          </p:nvPr>
        </p:nvGraphicFramePr>
        <p:xfrm>
          <a:off x="1257300" y="2259000"/>
          <a:ext cx="9677400" cy="3611447"/>
        </p:xfrm>
        <a:graphic>
          <a:graphicData uri="http://schemas.openxmlformats.org/drawingml/2006/table">
            <a:tbl>
              <a:tblPr/>
              <a:tblGrid>
                <a:gridCol w="4994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2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5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Дейност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Времетраене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094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312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Почивка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705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Почивка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15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40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0586892"/>
                  </a:ext>
                </a:extLst>
              </a:tr>
            </a:tbl>
          </a:graphicData>
        </a:graphic>
      </p:graphicFrame>
      <p:sp>
        <p:nvSpPr>
          <p:cNvPr id="5" name="Slide Number">
            <a:extLst>
              <a:ext uri="{FF2B5EF4-FFF2-40B4-BE49-F238E27FC236}">
                <a16:creationId xmlns:a16="http://schemas.microsoft.com/office/drawing/2014/main" id="{0EAAAD0D-2679-4034-BAC1-36D725423C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8587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3.xml><?xml version="1.0" encoding="utf-8"?>
<a:theme xmlns:a="http://schemas.openxmlformats.org/drawingml/2006/main" name="SoftUni3_1">
  <a:themeElements>
    <a:clrScheme name="SoftUni Cello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4158</TotalTime>
  <Words>1158</Words>
  <Application>Microsoft Office PowerPoint</Application>
  <PresentationFormat>Widescreen</PresentationFormat>
  <Paragraphs>205</Paragraphs>
  <Slides>29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Consolas</vt:lpstr>
      <vt:lpstr>Wingdings</vt:lpstr>
      <vt:lpstr>Wingdings 2</vt:lpstr>
      <vt:lpstr>SoftUni</vt:lpstr>
      <vt:lpstr>1_SoftUni3_1</vt:lpstr>
      <vt:lpstr>SoftUni3_1</vt:lpstr>
      <vt:lpstr>Основи на програмирането </vt:lpstr>
      <vt:lpstr>Съдържание</vt:lpstr>
      <vt:lpstr>Имате въпроси?</vt:lpstr>
      <vt:lpstr>SoftUni Diamond Partners</vt:lpstr>
      <vt:lpstr>Цели на Курса и Учебна Програма</vt:lpstr>
      <vt:lpstr>Цели на Курса</vt:lpstr>
      <vt:lpstr>Учебна Програма (1) </vt:lpstr>
      <vt:lpstr>Учебна Програма (2)</vt:lpstr>
      <vt:lpstr>Разпределение на Лекция</vt:lpstr>
      <vt:lpstr>Преподаватели</vt:lpstr>
      <vt:lpstr>Преподаватели</vt:lpstr>
      <vt:lpstr>Преподаватели</vt:lpstr>
      <vt:lpstr>Домашни, Изпити и Оценяване</vt:lpstr>
      <vt:lpstr>Упражнения и Домашни</vt:lpstr>
      <vt:lpstr>Система за Онлайн Оценяване </vt:lpstr>
      <vt:lpstr>Как Работи Тестването в Judge Системата?</vt:lpstr>
      <vt:lpstr>Онлайн Практически Изпит</vt:lpstr>
      <vt:lpstr>Онлайн Теоретичен Изпит</vt:lpstr>
      <vt:lpstr>Резултати от Приемен Изпит</vt:lpstr>
      <vt:lpstr>СофтУни Сертификат</vt:lpstr>
      <vt:lpstr>ЦПО Сертификат</vt:lpstr>
      <vt:lpstr>Какво ни трябва за курса?</vt:lpstr>
      <vt:lpstr>Сайт на Курса и Материали</vt:lpstr>
      <vt:lpstr>Слайдове, Видео, Домашни</vt:lpstr>
      <vt:lpstr>Книга "Основи на програмирането с JavaScipt"</vt:lpstr>
      <vt:lpstr>Препоръчителен Софтуер</vt:lpstr>
      <vt:lpstr>Въпроси?</vt:lpstr>
      <vt:lpstr>Обучения в Софтуерен Университет (СофтУни)</vt:lpstr>
      <vt:lpstr>Лиценз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Програмиране за начинаещи - откриване на курса</dc:title>
  <dc:subject>Coding 101 Course</dc:subject>
  <dc:creator>Software University</dc:creator>
  <cp:keywords>Sofware University; SoftUni; programming; coding; software development; education; training; course; курс; програмиране; кодене; кодиране; СофтУни</cp:keywords>
  <dc:description>© SoftUni – https://softuni.org_x000d_
© Software University – https://softuni.bg_x000d_
_x000d_
Copyrighted document. Unauthorized copy, reproduction or use is not permitted.</dc:description>
  <cp:lastModifiedBy>Topuzakova, Desislava</cp:lastModifiedBy>
  <cp:revision>54</cp:revision>
  <dcterms:created xsi:type="dcterms:W3CDTF">2018-05-23T13:08:44Z</dcterms:created>
  <dcterms:modified xsi:type="dcterms:W3CDTF">2021-03-04T17:50:32Z</dcterms:modified>
  <cp:category>computer programming;programming;C#;програмиране;кодиране</cp:category>
</cp:coreProperties>
</file>